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75" r:id="rId12"/>
    <p:sldId id="266" r:id="rId13"/>
    <p:sldId id="267" r:id="rId14"/>
    <p:sldId id="269" r:id="rId15"/>
    <p:sldId id="268" r:id="rId16"/>
    <p:sldId id="276" r:id="rId17"/>
    <p:sldId id="272" r:id="rId18"/>
    <p:sldId id="270" r:id="rId19"/>
    <p:sldId id="271" r:id="rId20"/>
    <p:sldId id="27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84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B20848-5CA0-4176-AFB8-90CE14963AB4}" type="datetimeFigureOut">
              <a:rPr lang="en-US" smtClean="0"/>
              <a:t>19-May-19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ED9193-2C44-4D0C-A252-E272830BBB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3975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ED9193-2C44-4D0C-A252-E272830BBBE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50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1B805F-FF0F-4BAA-A3A3-E4F945D687F8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0B5C51-60B3-48EF-AA78-DB950F30DBA2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5D676B-6E73-4E3B-A9B3-4966DB9B52A5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1F3A6-CC5D-4649-8527-DB0C21FDDFD9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5B6F927C-B73E-4F9D-ADFE-F6E23BD7CEE8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B1FFFF-984A-4EE5-9BF2-EC9310C878F1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3271C1-B42E-4A60-A25F-0185B888604B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416292-3725-4763-8973-4C59F0403D99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996D1-8909-469F-911A-4C12C68BF5D9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A73BC-5D11-4675-B334-102E1E8C9B50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7B8E45F-652B-4E89-8925-000B0AB8FD98}" type="datetimeFigureOut">
              <a:rPr lang="en-US" dirty="0"/>
              <a:t>19-May-19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C4A3462A-2D5B-48AF-A3D4-EF8A90A50A80}" type="datetimeFigureOut">
              <a:rPr lang="en-US" dirty="0"/>
              <a:t>19-May-19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CAMELYON 16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COMS 4995 – Applied Deep Learning (Spring 2019)</a:t>
            </a:r>
          </a:p>
          <a:p>
            <a:r>
              <a:rPr lang="en-US" dirty="0" smtClean="0"/>
              <a:t>Final Presentation</a:t>
            </a:r>
          </a:p>
          <a:p>
            <a:r>
              <a:rPr lang="en-US" dirty="0" smtClean="0"/>
              <a:t>Members - Luv Agrawal, </a:t>
            </a:r>
            <a:r>
              <a:rPr lang="en-US" dirty="0" err="1" smtClean="0"/>
              <a:t>Sagar</a:t>
            </a:r>
            <a:r>
              <a:rPr lang="en-US" dirty="0" smtClean="0"/>
              <a:t> Negi, Saurabh </a:t>
            </a:r>
            <a:r>
              <a:rPr lang="en-US" dirty="0" err="1" smtClean="0"/>
              <a:t>Runwal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6495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Demystified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9993189" cy="4171108"/>
          </a:xfrm>
        </p:spPr>
        <p:txBody>
          <a:bodyPr>
            <a:normAutofit/>
          </a:bodyPr>
          <a:lstStyle/>
          <a:p>
            <a:r>
              <a:rPr lang="en-US" dirty="0" smtClean="0"/>
              <a:t>Started out with a Deep CNN based model </a:t>
            </a:r>
          </a:p>
          <a:p>
            <a:r>
              <a:rPr lang="en-US" dirty="0" smtClean="0"/>
              <a:t>Online research suggested using InceptionV3 proved to give better accuracies</a:t>
            </a:r>
          </a:p>
          <a:p>
            <a:r>
              <a:rPr lang="en-US" dirty="0" smtClean="0"/>
              <a:t>Experimented with Custom Ensemble, </a:t>
            </a:r>
            <a:r>
              <a:rPr lang="en-US" dirty="0" err="1" smtClean="0"/>
              <a:t>Resnet</a:t>
            </a:r>
            <a:r>
              <a:rPr lang="en-US" dirty="0" smtClean="0"/>
              <a:t>, VGG16 and InceptionV3 and decided to move forward with InceptionV3 </a:t>
            </a:r>
          </a:p>
          <a:p>
            <a:r>
              <a:rPr lang="en-US" dirty="0" smtClean="0"/>
              <a:t>Rationale – </a:t>
            </a:r>
          </a:p>
          <a:p>
            <a:pPr lvl="1"/>
            <a:r>
              <a:rPr lang="en-US" dirty="0" smtClean="0"/>
              <a:t>Better F1 scores on 2 levels tested</a:t>
            </a:r>
          </a:p>
          <a:p>
            <a:pPr lvl="1"/>
            <a:r>
              <a:rPr lang="en-US" dirty="0" smtClean="0"/>
              <a:t>Faster convergence</a:t>
            </a:r>
          </a:p>
          <a:p>
            <a:pPr lvl="1"/>
            <a:r>
              <a:rPr lang="en-US" dirty="0" smtClean="0"/>
              <a:t>Online study suggested Inception was</a:t>
            </a:r>
          </a:p>
          <a:p>
            <a:pPr marL="274320" lvl="1" indent="0">
              <a:buNone/>
            </a:pPr>
            <a:r>
              <a:rPr lang="en-US" dirty="0" smtClean="0"/>
              <a:t>great for this use case</a:t>
            </a:r>
            <a:endParaRPr lang="en-US" dirty="0"/>
          </a:p>
        </p:txBody>
      </p:sp>
      <p:pic>
        <p:nvPicPr>
          <p:cNvPr id="1026" name="Picture 2" descr="https://cdn-images-1.medium.com/max/1200/1*gqKM5V-uo2sMFFPDS84yJw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171" y="4018197"/>
            <a:ext cx="6163232" cy="2734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1304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037" y="440272"/>
            <a:ext cx="7683393" cy="6008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37484" y="356051"/>
            <a:ext cx="144379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2129589" y="6081963"/>
            <a:ext cx="1576137" cy="366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884194" y="6081963"/>
            <a:ext cx="1576137" cy="366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3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640805" y="6081963"/>
            <a:ext cx="1576137" cy="366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4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7395410" y="6081963"/>
            <a:ext cx="1576137" cy="366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Level 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10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used for tracking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Accuracy and Loss</a:t>
            </a:r>
          </a:p>
          <a:p>
            <a:pPr lvl="1"/>
            <a:r>
              <a:rPr lang="en-US" dirty="0" smtClean="0"/>
              <a:t>To test the convergence of the model</a:t>
            </a:r>
          </a:p>
          <a:p>
            <a:pPr lvl="1"/>
            <a:r>
              <a:rPr lang="en-US" dirty="0" smtClean="0"/>
              <a:t>Trained on 10 epochs and check if the loss stabilized</a:t>
            </a:r>
          </a:p>
          <a:p>
            <a:r>
              <a:rPr lang="en-US" dirty="0" smtClean="0"/>
              <a:t>Confusion Matrix </a:t>
            </a:r>
          </a:p>
          <a:p>
            <a:pPr lvl="1"/>
            <a:r>
              <a:rPr lang="en-US" dirty="0" smtClean="0"/>
              <a:t>Giving us good insight into the “true” performance</a:t>
            </a:r>
          </a:p>
          <a:p>
            <a:pPr lvl="1"/>
            <a:r>
              <a:rPr lang="en-US" dirty="0" smtClean="0"/>
              <a:t>Was important in figuring out we need to </a:t>
            </a:r>
            <a:r>
              <a:rPr lang="en-US" dirty="0" err="1" smtClean="0"/>
              <a:t>undersample</a:t>
            </a:r>
            <a:r>
              <a:rPr lang="en-US" dirty="0" smtClean="0"/>
              <a:t> the data</a:t>
            </a:r>
          </a:p>
          <a:p>
            <a:r>
              <a:rPr lang="en-US" dirty="0" smtClean="0"/>
              <a:t>Precision/Recall and F1 scores</a:t>
            </a:r>
          </a:p>
          <a:p>
            <a:r>
              <a:rPr lang="en-US" dirty="0" smtClean="0"/>
              <a:t>ROC Curves (for </a:t>
            </a:r>
            <a:r>
              <a:rPr lang="en-US" dirty="0" err="1" smtClean="0"/>
              <a:t>heatmaps</a:t>
            </a:r>
            <a:r>
              <a:rPr lang="en-US" dirty="0" smtClean="0"/>
              <a:t>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04463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Generating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488849" cy="4050792"/>
          </a:xfrm>
        </p:spPr>
        <p:txBody>
          <a:bodyPr/>
          <a:lstStyle/>
          <a:p>
            <a:r>
              <a:rPr lang="en-US" dirty="0" smtClean="0"/>
              <a:t>Use the Test Image to generate </a:t>
            </a:r>
            <a:r>
              <a:rPr lang="en-US" dirty="0" err="1" smtClean="0"/>
              <a:t>Heatmaps</a:t>
            </a:r>
            <a:r>
              <a:rPr lang="en-US" dirty="0" smtClean="0"/>
              <a:t> by iterating over the image with a very small stride </a:t>
            </a:r>
          </a:p>
          <a:p>
            <a:r>
              <a:rPr lang="en-US" dirty="0" smtClean="0"/>
              <a:t>For consistency we ignore samples with less than 30% tissue percentage</a:t>
            </a:r>
          </a:p>
          <a:p>
            <a:r>
              <a:rPr lang="en-US" dirty="0" smtClean="0"/>
              <a:t>For remaining samples we run predictions on the them and produce </a:t>
            </a:r>
            <a:r>
              <a:rPr lang="en-US" dirty="0" err="1" smtClean="0"/>
              <a:t>heatmap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This is done for every level that the models were trained on (in our case level 1, 3, 4, 5, 6)</a:t>
            </a:r>
          </a:p>
          <a:p>
            <a:r>
              <a:rPr lang="en-US" dirty="0" smtClean="0"/>
              <a:t>A sample </a:t>
            </a:r>
            <a:r>
              <a:rPr lang="en-US" dirty="0" err="1" smtClean="0"/>
              <a:t>heatmap</a:t>
            </a:r>
            <a:r>
              <a:rPr lang="en-US" dirty="0" smtClean="0"/>
              <a:t> is shown in the image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547" y="46620"/>
            <a:ext cx="4566771" cy="34305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8697" y="3506350"/>
            <a:ext cx="4344470" cy="33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119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</a:t>
            </a:r>
            <a:r>
              <a:rPr lang="en-US" dirty="0" smtClean="0"/>
              <a:t>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7045452" cy="4050792"/>
          </a:xfrm>
        </p:spPr>
        <p:txBody>
          <a:bodyPr/>
          <a:lstStyle/>
          <a:p>
            <a:r>
              <a:rPr lang="en-US" dirty="0" smtClean="0"/>
              <a:t>For every level we compare the predicted </a:t>
            </a:r>
            <a:r>
              <a:rPr lang="en-US" dirty="0" err="1" smtClean="0"/>
              <a:t>heatmap</a:t>
            </a:r>
            <a:r>
              <a:rPr lang="en-US" dirty="0" smtClean="0"/>
              <a:t> with the truth value as given by the mask image</a:t>
            </a:r>
          </a:p>
          <a:p>
            <a:r>
              <a:rPr lang="en-US" dirty="0" smtClean="0"/>
              <a:t>By thresholding the </a:t>
            </a:r>
            <a:r>
              <a:rPr lang="en-US" dirty="0" err="1" smtClean="0"/>
              <a:t>heatmap</a:t>
            </a:r>
            <a:r>
              <a:rPr lang="en-US" dirty="0" smtClean="0"/>
              <a:t> on an appropriate value (supplied as a </a:t>
            </a:r>
            <a:r>
              <a:rPr lang="en-US" dirty="0" err="1" smtClean="0"/>
              <a:t>hyperparamter</a:t>
            </a:r>
            <a:r>
              <a:rPr lang="en-US" dirty="0" smtClean="0"/>
              <a:t>) we compare various metrics </a:t>
            </a:r>
          </a:p>
          <a:p>
            <a:pPr lvl="1"/>
            <a:r>
              <a:rPr lang="en-US" dirty="0" smtClean="0"/>
              <a:t>Confusion Matrix / Precision / Recall</a:t>
            </a:r>
          </a:p>
          <a:p>
            <a:pPr lvl="1"/>
            <a:r>
              <a:rPr lang="en-US" dirty="0" smtClean="0"/>
              <a:t>ROC Curve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300" y="409074"/>
            <a:ext cx="3552839" cy="570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533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Combing </a:t>
            </a:r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Once we have </a:t>
            </a:r>
            <a:r>
              <a:rPr lang="en-US" dirty="0" err="1" smtClean="0"/>
              <a:t>heatmaps</a:t>
            </a:r>
            <a:r>
              <a:rPr lang="en-US" dirty="0" smtClean="0"/>
              <a:t> for different levels we use image processing to threshold the </a:t>
            </a:r>
            <a:r>
              <a:rPr lang="en-US" dirty="0" err="1" smtClean="0"/>
              <a:t>heatmap</a:t>
            </a:r>
            <a:r>
              <a:rPr lang="en-US" dirty="0" smtClean="0"/>
              <a:t> </a:t>
            </a:r>
          </a:p>
          <a:p>
            <a:r>
              <a:rPr lang="en-US" dirty="0" smtClean="0"/>
              <a:t>We then combine the </a:t>
            </a:r>
            <a:r>
              <a:rPr lang="en-US" dirty="0" err="1" smtClean="0"/>
              <a:t>heatmaps</a:t>
            </a:r>
            <a:r>
              <a:rPr lang="en-US" dirty="0" smtClean="0"/>
              <a:t> to output the final true value as predicted by the model</a:t>
            </a:r>
          </a:p>
          <a:p>
            <a:r>
              <a:rPr lang="en-US" dirty="0" smtClean="0"/>
              <a:t>The combination weights across levels are chosen to minimize the loss </a:t>
            </a:r>
          </a:p>
          <a:p>
            <a:r>
              <a:rPr lang="en-US" dirty="0" smtClean="0"/>
              <a:t>The true value for the </a:t>
            </a:r>
            <a:r>
              <a:rPr lang="en-US" dirty="0" err="1" smtClean="0"/>
              <a:t>heatmap</a:t>
            </a:r>
            <a:r>
              <a:rPr lang="en-US" dirty="0" smtClean="0"/>
              <a:t> is considered to be that of the lowest level in the mask image</a:t>
            </a:r>
          </a:p>
          <a:p>
            <a:r>
              <a:rPr lang="en-US" dirty="0" smtClean="0"/>
              <a:t>We again produce metrics on merged </a:t>
            </a:r>
            <a:r>
              <a:rPr lang="en-US" dirty="0" err="1" smtClean="0"/>
              <a:t>heatmap</a:t>
            </a:r>
            <a:r>
              <a:rPr lang="en-US" dirty="0" smtClean="0"/>
              <a:t> as an additional parameter to test our model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335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Thresholding Value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76" y="1606216"/>
            <a:ext cx="3303412" cy="52517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24" y="1606216"/>
            <a:ext cx="3239165" cy="51557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4726" y="1606216"/>
            <a:ext cx="3291131" cy="5117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464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present a model to successfully classify the cancerous and non-cancerous patched from Whole Slide images </a:t>
            </a:r>
          </a:p>
          <a:p>
            <a:r>
              <a:rPr lang="en-US" dirty="0" smtClean="0"/>
              <a:t>Trained on multiple zoom levels our model is robust and gives reasonable good results with the limited training data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0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Faced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Lack of Domain Expertise</a:t>
            </a:r>
          </a:p>
          <a:p>
            <a:r>
              <a:rPr lang="en-US" dirty="0" smtClean="0"/>
              <a:t>Imbalanced dataset</a:t>
            </a:r>
          </a:p>
          <a:p>
            <a:r>
              <a:rPr lang="en-US" dirty="0" smtClean="0"/>
              <a:t>Low F1 scores on initial models</a:t>
            </a:r>
          </a:p>
          <a:p>
            <a:r>
              <a:rPr lang="en-US" dirty="0" smtClean="0"/>
              <a:t>Running out of memory and long training times</a:t>
            </a:r>
          </a:p>
          <a:p>
            <a:r>
              <a:rPr lang="en-US" dirty="0" smtClean="0"/>
              <a:t>Choosing metrics </a:t>
            </a:r>
          </a:p>
          <a:p>
            <a:pPr lvl="1"/>
            <a:r>
              <a:rPr lang="en-US" dirty="0" smtClean="0"/>
              <a:t>Loss and Accuracy are poor metrics</a:t>
            </a:r>
          </a:p>
          <a:p>
            <a:r>
              <a:rPr lang="en-US" dirty="0" smtClean="0"/>
              <a:t>Problems with Model Convergence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594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Future Work and Recommendations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 the model on more number of training samples to get a better representation of the real world data</a:t>
            </a:r>
          </a:p>
          <a:p>
            <a:r>
              <a:rPr lang="en-US" dirty="0" smtClean="0"/>
              <a:t>Explore the use of LSTM/GRU layer that takes a sequence of logits representing different levels</a:t>
            </a:r>
          </a:p>
          <a:p>
            <a:r>
              <a:rPr lang="en-US" dirty="0" smtClean="0"/>
              <a:t>Assist not Replace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170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Goal is </a:t>
            </a:r>
            <a:r>
              <a:rPr lang="en-US" dirty="0"/>
              <a:t>to evaluate new and existing algorithms for automated detection of metastases in hematoxylin and eosin (H&amp;E) stained whole-slide images of lymph node sections</a:t>
            </a:r>
            <a:r>
              <a:rPr lang="en-US" dirty="0" smtClean="0"/>
              <a:t> </a:t>
            </a:r>
          </a:p>
          <a:p>
            <a:r>
              <a:rPr lang="en-US" dirty="0" smtClean="0"/>
              <a:t>Task has high </a:t>
            </a:r>
            <a:r>
              <a:rPr lang="en-US" dirty="0"/>
              <a:t>clinical relevance but requires large amounts of reading time from </a:t>
            </a:r>
            <a:r>
              <a:rPr lang="en-US" dirty="0" smtClean="0"/>
              <a:t>pathologists</a:t>
            </a:r>
          </a:p>
          <a:p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successful solution would hold great promise to reduce the workload of the pathologists while at the same time reduce the subjectivity in diagnosis.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https://camelyon16.grand-challenge.org/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983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 Walkthrough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74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Project: Develop tool to assist Physicians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Scope – Detect Cancer in </a:t>
            </a:r>
            <a:r>
              <a:rPr lang="en-US" dirty="0" err="1" smtClean="0"/>
              <a:t>Gigapixel</a:t>
            </a:r>
            <a:r>
              <a:rPr lang="en-US" dirty="0" smtClean="0"/>
              <a:t> Pathology images</a:t>
            </a:r>
          </a:p>
          <a:p>
            <a:r>
              <a:rPr lang="en-US" dirty="0" smtClean="0"/>
              <a:t>Data – Consists of whole-slide </a:t>
            </a:r>
            <a:r>
              <a:rPr lang="en-US" dirty="0"/>
              <a:t>images (WSI) of hematoxylin and eosin (H&amp;E) stained lymph node sections.</a:t>
            </a:r>
          </a:p>
          <a:p>
            <a:r>
              <a:rPr lang="en-US" dirty="0"/>
              <a:t>G</a:t>
            </a:r>
            <a:r>
              <a:rPr lang="en-US" dirty="0" smtClean="0"/>
              <a:t>round </a:t>
            </a:r>
            <a:r>
              <a:rPr lang="en-US" dirty="0"/>
              <a:t>truth annotations were carefully prepared under supervision of expert </a:t>
            </a:r>
            <a:r>
              <a:rPr lang="en-US" dirty="0" smtClean="0"/>
              <a:t>pathologists</a:t>
            </a:r>
          </a:p>
          <a:p>
            <a:r>
              <a:rPr lang="en-US" dirty="0" smtClean="0"/>
              <a:t>Use Deep Learning to build models that can accurately predict the tumorous region given an Whole Slide Image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74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457" y="0"/>
            <a:ext cx="102470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7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WSI – Whole Slide Image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with 7 zoom levels captures different magnifications of the slide</a:t>
            </a:r>
          </a:p>
          <a:p>
            <a:r>
              <a:rPr lang="en-US" dirty="0" smtClean="0"/>
              <a:t>Mask images annotated by physicians available for training 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84" y="2954575"/>
            <a:ext cx="4237598" cy="36928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247" y="2937492"/>
            <a:ext cx="3034253" cy="37270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3505" y="2954574"/>
            <a:ext cx="2997161" cy="3692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9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Methodology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8" y="2121408"/>
            <a:ext cx="6070894" cy="4050792"/>
          </a:xfrm>
        </p:spPr>
        <p:txBody>
          <a:bodyPr/>
          <a:lstStyle/>
          <a:p>
            <a:r>
              <a:rPr lang="en-US" dirty="0" smtClean="0"/>
              <a:t>Extract multiple slices of the WSI on different zoom levels</a:t>
            </a:r>
          </a:p>
          <a:p>
            <a:r>
              <a:rPr lang="en-US" dirty="0" smtClean="0"/>
              <a:t>Train a model on each zoom level </a:t>
            </a:r>
          </a:p>
          <a:p>
            <a:r>
              <a:rPr lang="en-US" dirty="0" smtClean="0"/>
              <a:t>Generate </a:t>
            </a:r>
            <a:r>
              <a:rPr lang="en-US" dirty="0" err="1" smtClean="0"/>
              <a:t>heatmap</a:t>
            </a:r>
            <a:r>
              <a:rPr lang="en-US" dirty="0"/>
              <a:t> (logits)</a:t>
            </a:r>
            <a:r>
              <a:rPr lang="en-US" dirty="0" smtClean="0"/>
              <a:t> of predictions on each zoom level</a:t>
            </a:r>
          </a:p>
          <a:p>
            <a:r>
              <a:rPr lang="en-US" dirty="0" smtClean="0"/>
              <a:t>Generate a weighted aggregate </a:t>
            </a:r>
            <a:r>
              <a:rPr lang="en-US" dirty="0" err="1" smtClean="0"/>
              <a:t>heatmap</a:t>
            </a:r>
            <a:r>
              <a:rPr lang="en-US" dirty="0" smtClean="0"/>
              <a:t> combining </a:t>
            </a:r>
            <a:r>
              <a:rPr lang="en-US" dirty="0" err="1" smtClean="0"/>
              <a:t>heatmaps</a:t>
            </a:r>
            <a:r>
              <a:rPr lang="en-US" dirty="0" smtClean="0"/>
              <a:t> across different zoom levels</a:t>
            </a:r>
          </a:p>
          <a:p>
            <a:r>
              <a:rPr lang="en-US" dirty="0" smtClean="0"/>
              <a:t>Compare the </a:t>
            </a:r>
            <a:r>
              <a:rPr lang="en-US" dirty="0" err="1" smtClean="0"/>
              <a:t>heatmap</a:t>
            </a:r>
            <a:r>
              <a:rPr lang="en-US" dirty="0" smtClean="0"/>
              <a:t> with the truth value and produce metrics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4917" y="2121408"/>
            <a:ext cx="4790792" cy="3695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671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9847" y="2121408"/>
            <a:ext cx="6660441" cy="405079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Split the 25 available slides into </a:t>
            </a:r>
          </a:p>
          <a:p>
            <a:pPr lvl="1"/>
            <a:r>
              <a:rPr lang="en-US" dirty="0" smtClean="0"/>
              <a:t>15 training</a:t>
            </a:r>
          </a:p>
          <a:p>
            <a:pPr lvl="1"/>
            <a:r>
              <a:rPr lang="en-US" dirty="0" smtClean="0"/>
              <a:t>5 validation</a:t>
            </a:r>
          </a:p>
          <a:p>
            <a:pPr lvl="1"/>
            <a:r>
              <a:rPr lang="en-US" dirty="0" smtClean="0"/>
              <a:t>5 testing</a:t>
            </a:r>
          </a:p>
          <a:p>
            <a:r>
              <a:rPr lang="en-US" dirty="0" smtClean="0"/>
              <a:t>Extract multiple 299x299 pixels slices from the WSI for each zoom level</a:t>
            </a:r>
          </a:p>
          <a:p>
            <a:r>
              <a:rPr lang="en-US" dirty="0" smtClean="0"/>
              <a:t>Label the patch as cancerous if it has even a single cancerous cell</a:t>
            </a:r>
          </a:p>
          <a:p>
            <a:r>
              <a:rPr lang="en-US" dirty="0" smtClean="0"/>
              <a:t>Initially stored the data as arrays in single file, but soon ran out of memory on Lower levels</a:t>
            </a:r>
          </a:p>
          <a:p>
            <a:r>
              <a:rPr lang="en-US" dirty="0" smtClean="0"/>
              <a:t>Later stored images on google drive (no memory issues) and inbuilt support for data augmentation</a:t>
            </a:r>
          </a:p>
          <a:p>
            <a:r>
              <a:rPr lang="en-US" dirty="0" smtClean="0"/>
              <a:t>Use adaptive stride based on the zoom level</a:t>
            </a:r>
          </a:p>
          <a:p>
            <a:r>
              <a:rPr lang="en-US" dirty="0" smtClean="0"/>
              <a:t>Ignore slices that contain less tissue percentage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-426"/>
          <a:stretch/>
        </p:blipFill>
        <p:spPr>
          <a:xfrm>
            <a:off x="7730289" y="1925464"/>
            <a:ext cx="4255645" cy="3692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156033" y="3068087"/>
            <a:ext cx="1834816" cy="1576136"/>
          </a:xfrm>
          <a:prstGeom prst="rect">
            <a:avLst/>
          </a:prstGeom>
          <a:solidFill>
            <a:srgbClr val="FF0000">
              <a:alpha val="2117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232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Dealing with Imbalanced Dataset</a:t>
            </a:r>
            <a:endParaRPr lang="en-US" sz="4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Extreme imbalance due to the nature of the dataset</a:t>
            </a:r>
          </a:p>
          <a:p>
            <a:r>
              <a:rPr lang="en-US" dirty="0" smtClean="0"/>
              <a:t>Our initial models gave high accuracy but poor F1 scores</a:t>
            </a:r>
          </a:p>
          <a:p>
            <a:r>
              <a:rPr lang="en-US" dirty="0" smtClean="0"/>
              <a:t>Balancing the dataset – </a:t>
            </a:r>
          </a:p>
          <a:p>
            <a:pPr lvl="1"/>
            <a:r>
              <a:rPr lang="en-US" dirty="0" smtClean="0"/>
              <a:t>Slicing only in the Region of Interest (reduces the negative samples)</a:t>
            </a:r>
          </a:p>
          <a:p>
            <a:pPr lvl="1"/>
            <a:r>
              <a:rPr lang="en-US" dirty="0" err="1" smtClean="0"/>
              <a:t>Undersampling</a:t>
            </a:r>
            <a:r>
              <a:rPr lang="en-US" dirty="0" smtClean="0"/>
              <a:t> the negative samples</a:t>
            </a:r>
          </a:p>
          <a:p>
            <a:pPr lvl="1"/>
            <a:r>
              <a:rPr lang="en-US" dirty="0"/>
              <a:t>Label the patch as cancerous if it has even a single cancerous cell</a:t>
            </a:r>
          </a:p>
          <a:p>
            <a:pPr marL="274320" lvl="1" indent="0">
              <a:buNone/>
            </a:pP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663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Data Augmentation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training, validation and testing slides could consist of image with any orientation </a:t>
            </a:r>
          </a:p>
          <a:p>
            <a:r>
              <a:rPr lang="en-US" dirty="0" smtClean="0"/>
              <a:t>Thus it is mandatory to use data augmentation to accurately predict on the testing slices</a:t>
            </a:r>
          </a:p>
          <a:p>
            <a:r>
              <a:rPr lang="en-US" dirty="0" smtClean="0"/>
              <a:t>Use </a:t>
            </a:r>
            <a:r>
              <a:rPr lang="en-US" dirty="0" err="1"/>
              <a:t>T</a:t>
            </a:r>
            <a:r>
              <a:rPr lang="en-US" dirty="0" err="1" smtClean="0"/>
              <a:t>ensorflow’s</a:t>
            </a:r>
            <a:r>
              <a:rPr lang="en-US" dirty="0" smtClean="0"/>
              <a:t> inbuilt </a:t>
            </a:r>
            <a:r>
              <a:rPr lang="en-US" dirty="0" err="1" smtClean="0"/>
              <a:t>ImageDataGenerator</a:t>
            </a:r>
            <a:r>
              <a:rPr lang="en-US" dirty="0" smtClean="0"/>
              <a:t> to produce different augmentations based on :</a:t>
            </a:r>
          </a:p>
          <a:p>
            <a:pPr lvl="1"/>
            <a:r>
              <a:rPr lang="en-US" dirty="0" smtClean="0"/>
              <a:t>Rotation</a:t>
            </a:r>
          </a:p>
          <a:p>
            <a:pPr lvl="1"/>
            <a:r>
              <a:rPr lang="en-US" dirty="0" smtClean="0"/>
              <a:t>Width Shift</a:t>
            </a:r>
          </a:p>
          <a:p>
            <a:pPr lvl="1"/>
            <a:r>
              <a:rPr lang="en-US" dirty="0" smtClean="0"/>
              <a:t>Height Shift</a:t>
            </a:r>
          </a:p>
          <a:p>
            <a:pPr lvl="1"/>
            <a:r>
              <a:rPr lang="en-US" dirty="0" smtClean="0"/>
              <a:t>Horizontal flip</a:t>
            </a:r>
          </a:p>
          <a:p>
            <a:pPr lvl="1"/>
            <a:r>
              <a:rPr lang="en-US" dirty="0" smtClean="0"/>
              <a:t>Vertical flip</a:t>
            </a:r>
          </a:p>
          <a:p>
            <a:pPr lvl="1"/>
            <a:r>
              <a:rPr lang="en-US" dirty="0" smtClean="0"/>
              <a:t>No Zoom in or out was used since we train model on multiple zoon levels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400</TotalTime>
  <Words>891</Words>
  <Application>Microsoft Office PowerPoint</Application>
  <PresentationFormat>Widescreen</PresentationFormat>
  <Paragraphs>109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Bookman Old Style</vt:lpstr>
      <vt:lpstr>Calibri</vt:lpstr>
      <vt:lpstr>Century Gothic</vt:lpstr>
      <vt:lpstr>Wingdings</vt:lpstr>
      <vt:lpstr>Wood Type</vt:lpstr>
      <vt:lpstr>CAMELYON 16</vt:lpstr>
      <vt:lpstr>Overview</vt:lpstr>
      <vt:lpstr>Project: Develop tool to assist Physicians</vt:lpstr>
      <vt:lpstr>PowerPoint Presentation</vt:lpstr>
      <vt:lpstr>WSI – Whole Slide Image</vt:lpstr>
      <vt:lpstr>Methodology </vt:lpstr>
      <vt:lpstr>Data Extraction</vt:lpstr>
      <vt:lpstr>Dealing with Imbalanced Dataset</vt:lpstr>
      <vt:lpstr>Using Data Augmentation</vt:lpstr>
      <vt:lpstr>Model Demystified</vt:lpstr>
      <vt:lpstr>PowerPoint Presentation</vt:lpstr>
      <vt:lpstr>Metrics used for tracking Model</vt:lpstr>
      <vt:lpstr>Generating Heatmap</vt:lpstr>
      <vt:lpstr>Heatmap Analysis</vt:lpstr>
      <vt:lpstr>Combing Heatmaps</vt:lpstr>
      <vt:lpstr>Thresholding Value</vt:lpstr>
      <vt:lpstr>Conclusion</vt:lpstr>
      <vt:lpstr>Challenges Faced</vt:lpstr>
      <vt:lpstr>Future Work and Recommendations</vt:lpstr>
      <vt:lpstr>Code Walkthrough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CAMELYON 16</dc:title>
  <dc:creator>FM</dc:creator>
  <cp:lastModifiedBy>FM</cp:lastModifiedBy>
  <cp:revision>48</cp:revision>
  <dcterms:created xsi:type="dcterms:W3CDTF">2019-05-19T16:40:35Z</dcterms:created>
  <dcterms:modified xsi:type="dcterms:W3CDTF">2019-05-19T23:21:17Z</dcterms:modified>
</cp:coreProperties>
</file>